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76" r:id="rId4"/>
    <p:sldId id="277" r:id="rId5"/>
    <p:sldId id="275" r:id="rId6"/>
    <p:sldId id="266" r:id="rId7"/>
    <p:sldId id="263" r:id="rId8"/>
    <p:sldId id="265" r:id="rId9"/>
    <p:sldId id="264" r:id="rId10"/>
    <p:sldId id="262" r:id="rId11"/>
    <p:sldId id="260" r:id="rId12"/>
    <p:sldId id="268" r:id="rId13"/>
    <p:sldId id="270" r:id="rId14"/>
    <p:sldId id="271" r:id="rId15"/>
    <p:sldId id="273" r:id="rId16"/>
    <p:sldId id="27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>
        <p:scale>
          <a:sx n="114" d="100"/>
          <a:sy n="114" d="100"/>
        </p:scale>
        <p:origin x="10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1" d="100"/>
          <a:sy n="41" d="100"/>
        </p:scale>
        <p:origin x="-2333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Technology</a:t>
            </a:r>
            <a:r>
              <a:rPr lang="en-US" sz="1600" b="1" baseline="0" dirty="0">
                <a:solidFill>
                  <a:schemeClr val="tx1"/>
                </a:solidFill>
              </a:rPr>
              <a:t> Filings</a:t>
            </a: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>
                <a:solidFill>
                  <a:schemeClr val="tx1"/>
                </a:solidFill>
              </a:rPr>
              <a:t>2014-2017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6239318384402164"/>
          <c:y val="2.829909327096722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247594050743664E-2"/>
          <c:y val="0.17634259259259263"/>
          <c:w val="0.81416185476815395"/>
          <c:h val="0.61498432487605714"/>
        </c:manualLayout>
      </c:layout>
      <c:area3D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Mediations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3"/>
              <c:layout>
                <c:manualLayout>
                  <c:x val="-1.29568421869884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3F-4CD3-B3E4-72FBD53F57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Sheet2!$B$2:$B$5</c:f>
              <c:numCache>
                <c:formatCode>General</c:formatCode>
                <c:ptCount val="4"/>
                <c:pt idx="0">
                  <c:v>33</c:v>
                </c:pt>
                <c:pt idx="1">
                  <c:v>45</c:v>
                </c:pt>
                <c:pt idx="2">
                  <c:v>36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F-4CD3-B3E4-72FBD53F57D0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Arbitrations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3"/>
              <c:layout>
                <c:manualLayout>
                  <c:x val="-1.9435263280482774E-2"/>
                  <c:y val="-5.48919147999749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3F-4CD3-B3E4-72FBD53F57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Sheet2!$C$2:$C$5</c:f>
              <c:numCache>
                <c:formatCode>General</c:formatCode>
                <c:ptCount val="4"/>
                <c:pt idx="0">
                  <c:v>297</c:v>
                </c:pt>
                <c:pt idx="1">
                  <c:v>294</c:v>
                </c:pt>
                <c:pt idx="2">
                  <c:v>320</c:v>
                </c:pt>
                <c:pt idx="3">
                  <c:v>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3F-4CD3-B3E4-72FBD53F57D0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Total Disputes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numRef>
              <c:f>Sheet2!$A$2:$A$5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Sheet2!$D$2:$D$5</c:f>
              <c:numCache>
                <c:formatCode>General</c:formatCode>
                <c:ptCount val="4"/>
                <c:pt idx="0">
                  <c:v>314</c:v>
                </c:pt>
                <c:pt idx="1">
                  <c:v>311</c:v>
                </c:pt>
                <c:pt idx="2">
                  <c:v>338</c:v>
                </c:pt>
                <c:pt idx="3">
                  <c:v>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3F-4CD3-B3E4-72FBD53F5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05376"/>
        <c:axId val="36093952"/>
        <c:axId val="34507840"/>
      </c:area3DChart>
      <c:catAx>
        <c:axId val="70805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093952"/>
        <c:crosses val="autoZero"/>
        <c:auto val="1"/>
        <c:lblAlgn val="ctr"/>
        <c:lblOffset val="100"/>
        <c:noMultiLvlLbl val="0"/>
      </c:catAx>
      <c:valAx>
        <c:axId val="3609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</a:rPr>
                  <a:t>Number of Filings</a:t>
                </a:r>
              </a:p>
            </c:rich>
          </c:tx>
          <c:layout>
            <c:manualLayout>
              <c:xMode val="edge"/>
              <c:yMode val="edge"/>
              <c:x val="0.10449060685053752"/>
              <c:y val="0.3179766221396541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0805376"/>
        <c:crosses val="autoZero"/>
        <c:crossBetween val="midCat"/>
      </c:valAx>
      <c:serAx>
        <c:axId val="34507840"/>
        <c:scaling>
          <c:orientation val="minMax"/>
        </c:scaling>
        <c:delete val="1"/>
        <c:axPos val="b"/>
        <c:majorTickMark val="out"/>
        <c:minorTickMark val="none"/>
        <c:tickLblPos val="nextTo"/>
        <c:crossAx val="36093952"/>
        <c:crosses val="autoZero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840124402008565"/>
          <c:y val="0.37411177804706691"/>
          <c:w val="0.15771175334654797"/>
          <c:h val="0.220014577708425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chemeClr val="tx1"/>
                </a:solidFill>
              </a:rPr>
              <a:t>Technology</a:t>
            </a:r>
            <a:r>
              <a:rPr lang="en-US" sz="1800" baseline="0">
                <a:solidFill>
                  <a:schemeClr val="tx1"/>
                </a:solidFill>
              </a:rPr>
              <a:t> Disputes Breakdown by Type</a:t>
            </a:r>
          </a:p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>
                <a:solidFill>
                  <a:schemeClr val="tx1"/>
                </a:solidFill>
              </a:rPr>
              <a:t>2014-2017</a:t>
            </a:r>
            <a:endParaRPr lang="en-US" sz="18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3518389953560579"/>
          <c:y val="5.2977115763132221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273912925832723E-2"/>
          <c:y val="0.22536327608982826"/>
          <c:w val="0.81143524907324727"/>
          <c:h val="0.6592766723182059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Software/Systems Development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Sheet3!$B$1:$E$1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Sheet3!$B$2:$E$2</c:f>
              <c:numCache>
                <c:formatCode>General</c:formatCode>
                <c:ptCount val="4"/>
                <c:pt idx="0">
                  <c:v>85</c:v>
                </c:pt>
                <c:pt idx="1">
                  <c:v>123</c:v>
                </c:pt>
                <c:pt idx="2">
                  <c:v>133</c:v>
                </c:pt>
                <c:pt idx="3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B-4E06-BAC7-FA5FC1E8DF03}"/>
            </c:ext>
          </c:extLst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Licensing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BB-4E06-BAC7-FA5FC1E8DF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Sheet3!$B$1:$E$1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Sheet3!$B$3:$E$3</c:f>
              <c:numCache>
                <c:formatCode>General</c:formatCode>
                <c:ptCount val="4"/>
                <c:pt idx="0">
                  <c:v>37</c:v>
                </c:pt>
                <c:pt idx="1">
                  <c:v>51</c:v>
                </c:pt>
                <c:pt idx="2">
                  <c:v>40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BB-4E06-BAC7-FA5FC1E8DF03}"/>
            </c:ext>
          </c:extLst>
        </c:ser>
        <c:ser>
          <c:idx val="2"/>
          <c:order val="2"/>
          <c:tx>
            <c:strRef>
              <c:f>Sheet3!$A$4</c:f>
              <c:strCache>
                <c:ptCount val="1"/>
                <c:pt idx="0">
                  <c:v>Partnership/Joint Venture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Sheet3!$B$1:$E$1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Sheet3!$B$4:$E$4</c:f>
              <c:numCache>
                <c:formatCode>General</c:formatCode>
                <c:ptCount val="4"/>
                <c:pt idx="0">
                  <c:v>25</c:v>
                </c:pt>
                <c:pt idx="1">
                  <c:v>31</c:v>
                </c:pt>
                <c:pt idx="2">
                  <c:v>59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BB-4E06-BAC7-FA5FC1E8DF03}"/>
            </c:ext>
          </c:extLst>
        </c:ser>
        <c:ser>
          <c:idx val="3"/>
          <c:order val="3"/>
          <c:tx>
            <c:strRef>
              <c:f>Sheet3!$A$5</c:f>
              <c:strCache>
                <c:ptCount val="1"/>
                <c:pt idx="0">
                  <c:v>Subcontracting/Independent Contractors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Sheet3!$B$1:$E$1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Sheet3!$B$5:$E$5</c:f>
              <c:numCache>
                <c:formatCode>General</c:formatCode>
                <c:ptCount val="4"/>
                <c:pt idx="0">
                  <c:v>40</c:v>
                </c:pt>
                <c:pt idx="1">
                  <c:v>46</c:v>
                </c:pt>
                <c:pt idx="2">
                  <c:v>51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BB-4E06-BAC7-FA5FC1E8DF03}"/>
            </c:ext>
          </c:extLst>
        </c:ser>
        <c:ser>
          <c:idx val="4"/>
          <c:order val="4"/>
          <c:tx>
            <c:strRef>
              <c:f>Sheet3!$A$6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Sheet3!$B$1:$E$1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Sheet3!$B$6:$E$6</c:f>
              <c:numCache>
                <c:formatCode>General</c:formatCode>
                <c:ptCount val="4"/>
                <c:pt idx="0">
                  <c:v>127</c:v>
                </c:pt>
                <c:pt idx="1">
                  <c:v>60</c:v>
                </c:pt>
                <c:pt idx="2">
                  <c:v>55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BB-4E06-BAC7-FA5FC1E8D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194752"/>
        <c:axId val="37213312"/>
        <c:axId val="0"/>
      </c:bar3DChart>
      <c:catAx>
        <c:axId val="37194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13312"/>
        <c:crosses val="autoZero"/>
        <c:auto val="1"/>
        <c:lblAlgn val="ctr"/>
        <c:lblOffset val="100"/>
        <c:noMultiLvlLbl val="0"/>
      </c:catAx>
      <c:valAx>
        <c:axId val="3721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Number of Filings</a:t>
                </a:r>
              </a:p>
            </c:rich>
          </c:tx>
          <c:layout>
            <c:manualLayout>
              <c:xMode val="edge"/>
              <c:yMode val="edge"/>
              <c:x val="2.7997491994358966E-2"/>
              <c:y val="0.4961323576923085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19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97970419678266"/>
          <c:y val="0.12951173662114043"/>
          <c:w val="0.20002030996055284"/>
          <c:h val="0.773445450152184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D09E9-03EF-4DAC-88B1-1E2B17D8CA8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60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368799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India Johnson</a:t>
            </a:r>
          </a:p>
          <a:p>
            <a:pPr marL="0" indent="0" algn="ctr">
              <a:buNone/>
            </a:pPr>
            <a:r>
              <a:rPr lang="en-US" sz="1600" dirty="0"/>
              <a:t>President/CEO</a:t>
            </a:r>
          </a:p>
          <a:p>
            <a:pPr marL="0" indent="0" algn="ctr">
              <a:buNone/>
            </a:pPr>
            <a:r>
              <a:rPr lang="en-US" sz="1600" dirty="0"/>
              <a:t>American Arbitration Association International Centre for Dispute Resolution</a:t>
            </a:r>
            <a:endParaRPr lang="fr-FR" sz="2000" b="1" dirty="0"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423" y="6080134"/>
            <a:ext cx="2289313" cy="46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Proficient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to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Extremely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Proficient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:  38%</a:t>
            </a:r>
          </a:p>
          <a:p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Average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Proficiency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: 47%</a:t>
            </a:r>
          </a:p>
          <a:p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Inadequate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or Not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Proficient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at all:  15%</a:t>
            </a:r>
          </a:p>
          <a:p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May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lend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to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unfairness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for parties</a:t>
            </a: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Advocates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are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getting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better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Not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fastest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adopters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of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technology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1020113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How </a:t>
            </a:r>
            <a:r>
              <a:rPr lang="fr-FR" sz="3200" dirty="0" err="1"/>
              <a:t>proficient</a:t>
            </a:r>
            <a:r>
              <a:rPr lang="fr-FR" sz="3200" dirty="0"/>
              <a:t> in use of </a:t>
            </a:r>
            <a:r>
              <a:rPr lang="fr-FR" sz="3200" dirty="0" err="1"/>
              <a:t>technology</a:t>
            </a:r>
            <a:r>
              <a:rPr lang="fr-FR" sz="3200" dirty="0"/>
              <a:t> are </a:t>
            </a:r>
            <a:r>
              <a:rPr lang="fr-FR" sz="3200" dirty="0" err="1"/>
              <a:t>advocates</a:t>
            </a:r>
            <a:r>
              <a:rPr lang="fr-FR" sz="3200" dirty="0"/>
              <a:t> </a:t>
            </a:r>
            <a:r>
              <a:rPr lang="fr-FR" sz="3200" dirty="0" err="1"/>
              <a:t>you</a:t>
            </a:r>
            <a:r>
              <a:rPr lang="fr-FR" sz="3200" dirty="0"/>
              <a:t> </a:t>
            </a:r>
            <a:r>
              <a:rPr lang="fr-FR" sz="3200" dirty="0" err="1"/>
              <a:t>see</a:t>
            </a:r>
            <a:r>
              <a:rPr lang="fr-FR" sz="3200" dirty="0"/>
              <a:t> in court or in arbitration?</a:t>
            </a:r>
            <a:br>
              <a:rPr lang="fr-FR" sz="3200" dirty="0"/>
            </a:b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84" y="6356350"/>
            <a:ext cx="1411357" cy="2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7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5997" y="1448972"/>
            <a:ext cx="10515600" cy="465640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Excel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spreadsheets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in native format</a:t>
            </a: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Charts, Graphs,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well-organized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presentations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Statistical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modeling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Ability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to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find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specific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evidence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easy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retrieval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of documents</a:t>
            </a: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Software for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Interest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calculations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discount for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present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value</a:t>
            </a: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Simulation software</a:t>
            </a: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BIM in construction cases  [Building Information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Modeling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]</a:t>
            </a: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Flowcharts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Delay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analysis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software</a:t>
            </a: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Damages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Presentaion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software </a:t>
            </a: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Monte Carlo simulations</a:t>
            </a:r>
          </a:p>
          <a:p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696"/>
            <a:ext cx="10515600" cy="970236"/>
          </a:xfrm>
        </p:spPr>
        <p:txBody>
          <a:bodyPr>
            <a:normAutofit fontScale="90000"/>
          </a:bodyPr>
          <a:lstStyle/>
          <a:p>
            <a:r>
              <a:rPr lang="fr-FR" sz="3200" dirty="0" err="1"/>
              <a:t>Technology</a:t>
            </a:r>
            <a:r>
              <a:rPr lang="fr-FR" sz="3200" dirty="0"/>
              <a:t> </a:t>
            </a:r>
            <a:r>
              <a:rPr lang="fr-FR" sz="3200" dirty="0" err="1"/>
              <a:t>tools</a:t>
            </a:r>
            <a:r>
              <a:rPr lang="fr-FR" sz="3200" dirty="0"/>
              <a:t> </a:t>
            </a:r>
            <a:r>
              <a:rPr lang="fr-FR" sz="3200" dirty="0" err="1"/>
              <a:t>used</a:t>
            </a:r>
            <a:r>
              <a:rPr lang="fr-FR" sz="3200" dirty="0"/>
              <a:t> to help </a:t>
            </a:r>
            <a:r>
              <a:rPr lang="fr-FR" sz="3200" dirty="0" err="1"/>
              <a:t>evaluate</a:t>
            </a:r>
            <a:r>
              <a:rPr lang="fr-FR" sz="3200" dirty="0"/>
              <a:t> </a:t>
            </a:r>
            <a:r>
              <a:rPr lang="fr-FR" sz="3200" dirty="0" err="1"/>
              <a:t>evidence</a:t>
            </a:r>
            <a:r>
              <a:rPr lang="fr-FR" sz="3200" dirty="0"/>
              <a:t> or </a:t>
            </a:r>
            <a:r>
              <a:rPr lang="fr-FR" sz="3200" dirty="0" err="1"/>
              <a:t>decide</a:t>
            </a:r>
            <a:r>
              <a:rPr lang="fr-FR" sz="3200" dirty="0"/>
              <a:t> damages</a:t>
            </a:r>
            <a:br>
              <a:rPr lang="fr-FR" sz="3200" dirty="0"/>
            </a:b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84" y="6356350"/>
            <a:ext cx="1411357" cy="2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69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7028" y="1461149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Yes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: 87%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No: 13%</a:t>
            </a:r>
          </a:p>
          <a:p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Involuntary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or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accidental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dissemination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of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confidential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information</a:t>
            </a: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Use of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technology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that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not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secure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for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sake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of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convenience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Potential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for falsification of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evidence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potential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for spoliation</a:t>
            </a: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Sheer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volume of information,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having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to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make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choices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cost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Social Media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revelations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: by clients, by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jurors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others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Preservation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maintaing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of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privilege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Jurors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conducting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independent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research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on internet</a:t>
            </a: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Technology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that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fails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to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work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in a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presentation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corrupted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documents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Technology</a:t>
            </a:r>
            <a:r>
              <a:rPr lang="fr-FR" dirty="0"/>
              <a:t> has </a:t>
            </a:r>
            <a:r>
              <a:rPr lang="fr-FR" dirty="0" err="1"/>
              <a:t>created</a:t>
            </a:r>
            <a:r>
              <a:rPr lang="fr-FR" dirty="0"/>
              <a:t> challenges or </a:t>
            </a:r>
            <a:r>
              <a:rPr lang="fr-FR" dirty="0" err="1"/>
              <a:t>risks</a:t>
            </a:r>
            <a:r>
              <a:rPr lang="fr-FR" dirty="0"/>
              <a:t> for </a:t>
            </a:r>
            <a:r>
              <a:rPr lang="fr-FR" dirty="0" err="1"/>
              <a:t>advocates</a:t>
            </a: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84" y="6356350"/>
            <a:ext cx="1411357" cy="2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5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Arbitration Clauses to Manage ESI—July,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84" y="6356350"/>
            <a:ext cx="1411357" cy="288452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8" y="1457252"/>
            <a:ext cx="493787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70312" y="272626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SEDONA PRINCIPLES, THIRD EDITION: BEST PRACTICES, RECOMMENDATIONS &amp; PRINCIPLES FOR ADDRESSING ELECTRONIC DOCUMENT PRODUCTION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41" y="3912634"/>
            <a:ext cx="7182848" cy="1848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0449" y="1941342"/>
            <a:ext cx="377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Arbitration Clauses with eDiscovery Guidance, Controls</a:t>
            </a:r>
          </a:p>
        </p:txBody>
      </p:sp>
    </p:spTree>
    <p:extLst>
      <p:ext uri="{BB962C8B-B14F-4D97-AF65-F5344CB8AC3E}">
        <p14:creationId xmlns:p14="http://schemas.microsoft.com/office/powerpoint/2010/main" val="2241010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63040"/>
            <a:ext cx="10515600" cy="471392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Arbitrators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obligated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to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maintain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confidentiality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of arbitrations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Arbitration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Rules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, Codes of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Ethics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, Party Expectation </a:t>
            </a:r>
          </a:p>
          <a:p>
            <a:pPr marL="0" indent="0">
              <a:buNone/>
            </a:pP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Basic Cyber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Hygiene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Requirements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Passwords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Patches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Current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Encryption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Response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plan to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potential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breach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Travel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issues</a:t>
            </a:r>
          </a:p>
          <a:p>
            <a:pPr marL="0" indent="0">
              <a:buNone/>
            </a:pP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Part of Case Management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with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Parties/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Advocates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Protocols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for handling extra-sensitive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matters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Secure case management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platform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for parties and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arbitrators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AAA/ICDR </a:t>
            </a:r>
            <a:r>
              <a:rPr lang="fr-FR" dirty="0" err="1"/>
              <a:t>Cybersecurity</a:t>
            </a:r>
            <a:r>
              <a:rPr lang="fr-FR" dirty="0"/>
              <a:t> Guidelines Arbitrators/</a:t>
            </a:r>
            <a:r>
              <a:rPr lang="fr-FR" dirty="0" err="1"/>
              <a:t>Mediators</a:t>
            </a: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84" y="6356350"/>
            <a:ext cx="1411357" cy="2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2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84" y="6356350"/>
            <a:ext cx="1411357" cy="2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27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84" y="6356350"/>
            <a:ext cx="1411357" cy="2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2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533378"/>
            <a:ext cx="10515600" cy="464358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Technology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Impacts </a:t>
            </a:r>
            <a:r>
              <a:rPr lang="fr-FR" sz="2000" i="1" dirty="0" err="1">
                <a:latin typeface="Gulim" panose="020B0600000101010101" pitchFamily="34" charset="-127"/>
                <a:ea typeface="Gulim" panose="020B0600000101010101" pitchFamily="34" charset="-127"/>
              </a:rPr>
              <a:t>Every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Case—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from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Filing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to Conclusion</a:t>
            </a: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Preparation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Presentation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Communication</a:t>
            </a:r>
          </a:p>
          <a:p>
            <a:pPr marL="0" indent="0">
              <a:buNone/>
            </a:pP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When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the Case </a:t>
            </a:r>
            <a:r>
              <a:rPr lang="fr-FR" sz="2000" b="1" dirty="0" err="1">
                <a:latin typeface="Gulim" panose="020B0600000101010101" pitchFamily="34" charset="-127"/>
                <a:ea typeface="Gulim" panose="020B0600000101010101" pitchFamily="34" charset="-127"/>
              </a:rPr>
              <a:t>is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Technology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Over $1B in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Technology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Industry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Claims/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Counterclaims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each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year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Average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Claim: $2.6M</a:t>
            </a: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Median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Claim: $115K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2/3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Settle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, 1/3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Awarded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244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days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filing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to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Award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Lawyers</a:t>
            </a:r>
            <a:r>
              <a:rPr lang="fr-FR" dirty="0"/>
              <a:t>, Arbitrators </a:t>
            </a:r>
            <a:r>
              <a:rPr lang="fr-FR" dirty="0" err="1"/>
              <a:t>Surveyed</a:t>
            </a:r>
            <a:r>
              <a:rPr lang="fr-FR" dirty="0"/>
              <a:t>: </a:t>
            </a:r>
            <a:r>
              <a:rPr lang="fr-FR" dirty="0" err="1"/>
              <a:t>Technology</a:t>
            </a:r>
            <a:r>
              <a:rPr lang="fr-FR" dirty="0"/>
              <a:t> and Cases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84" y="6356350"/>
            <a:ext cx="1411357" cy="2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9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Disputes Are On The Increase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794249"/>
              </p:ext>
            </p:extLst>
          </p:nvPr>
        </p:nvGraphicFramePr>
        <p:xfrm>
          <a:off x="618978" y="1561514"/>
          <a:ext cx="11155680" cy="4699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510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Technology Disputes Are Diverse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810638"/>
              </p:ext>
            </p:extLst>
          </p:nvPr>
        </p:nvGraphicFramePr>
        <p:xfrm>
          <a:off x="436098" y="1561827"/>
          <a:ext cx="11422967" cy="479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004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8538" y="1461149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PowerPoint,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Prezi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wi-fi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 projection,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Screen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sharing</a:t>
            </a: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Telephone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conferencing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Video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Conferencing</a:t>
            </a: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Searchable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Adobe PDF, Bates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Numbering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Internet, Online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Research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Social Media data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gathering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Data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Analytics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Videos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3D Graphics, CG Graphics Animation, ELMO, Scanning</a:t>
            </a: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Case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Databases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Virtual Data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Rooms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Document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capability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: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highlight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zoom,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side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-by-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side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compare,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clipping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IPad or laptops for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Judges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Jurors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Arbitrators--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fully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loaded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with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evidence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Email</a:t>
            </a: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Hot links in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briefs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and documents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tied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to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exhibits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(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eBriefs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)</a:t>
            </a: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Real Time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Transcripts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946"/>
            <a:ext cx="10515600" cy="936986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Technologies </a:t>
            </a:r>
            <a:r>
              <a:rPr lang="fr-FR" sz="3200" dirty="0" err="1"/>
              <a:t>with</a:t>
            </a:r>
            <a:r>
              <a:rPr lang="fr-FR" sz="3200" dirty="0"/>
              <a:t> </a:t>
            </a:r>
            <a:r>
              <a:rPr lang="fr-FR" sz="3200" dirty="0" err="1"/>
              <a:t>greatest</a:t>
            </a:r>
            <a:r>
              <a:rPr lang="fr-FR" sz="3200" dirty="0"/>
              <a:t> impact on </a:t>
            </a:r>
            <a:r>
              <a:rPr lang="fr-FR" sz="3200" dirty="0" err="1"/>
              <a:t>advocacy</a:t>
            </a:r>
            <a:r>
              <a:rPr lang="fr-FR" sz="3200" dirty="0"/>
              <a:t> and </a:t>
            </a:r>
            <a:r>
              <a:rPr lang="fr-FR" sz="3200" dirty="0" err="1"/>
              <a:t>presentation</a:t>
            </a:r>
            <a:r>
              <a:rPr lang="fr-FR" sz="3200" dirty="0"/>
              <a:t> of </a:t>
            </a:r>
            <a:r>
              <a:rPr lang="fr-FR" sz="3200" dirty="0" err="1"/>
              <a:t>evidence</a:t>
            </a:r>
            <a:r>
              <a:rPr lang="fr-FR" sz="3200" dirty="0"/>
              <a:t>?</a:t>
            </a:r>
            <a:br>
              <a:rPr lang="fr-FR" sz="3200" dirty="0"/>
            </a:b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84" y="6356350"/>
            <a:ext cx="1411357" cy="2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9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1929" y="1461149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Drones,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Truelook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cameras, Google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Earth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Flash Drives</a:t>
            </a: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Video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Skype,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FaceTime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United Collaborative Communications (UCC)</a:t>
            </a: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Sanction, Trial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Director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Ipro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Eclipse,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Relativity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@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Risk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Summation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Concordance</a:t>
            </a: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Case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Map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Bluejeans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videoconferencing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LiveNote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Stream</a:t>
            </a: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DropBox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Box, MS One Drive, Google Docs </a:t>
            </a: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Adobe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Hardware and Software Mentions</a:t>
            </a:r>
            <a:br>
              <a:rPr lang="fr-FR" dirty="0"/>
            </a:b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84" y="6356350"/>
            <a:ext cx="1411357" cy="2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5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5196" y="1463040"/>
            <a:ext cx="10515600" cy="458923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Positive to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Very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Positive Impact: 71%</a:t>
            </a: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Neither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Positive or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Negative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Impact: 23%</a:t>
            </a: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Negative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to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Very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Negative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Impact on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Efficiency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: 6%</a:t>
            </a:r>
          </a:p>
          <a:p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Fantastic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benefits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!</a:t>
            </a: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Organized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information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Digital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instead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of binders of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paper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information</a:t>
            </a: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Searchable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Integrated flow of documents and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exhibits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Whole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case on a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flashdrive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or in an IPad </a:t>
            </a: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Two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Edged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Sword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!</a:t>
            </a: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Too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much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irrelevant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information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Experts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who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are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poor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at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explaining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Uneven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skills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of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lawyers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unfair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advantages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of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some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over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others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Broad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dissemination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of information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Impact of </a:t>
            </a:r>
            <a:r>
              <a:rPr lang="fr-FR" sz="3200" dirty="0" err="1"/>
              <a:t>technology</a:t>
            </a:r>
            <a:r>
              <a:rPr lang="fr-FR" sz="3200" dirty="0"/>
              <a:t> on </a:t>
            </a:r>
            <a:r>
              <a:rPr lang="fr-FR" sz="3200" dirty="0" err="1"/>
              <a:t>efficiency</a:t>
            </a:r>
            <a:r>
              <a:rPr lang="fr-FR" sz="3200" dirty="0"/>
              <a:t> of </a:t>
            </a:r>
            <a:r>
              <a:rPr lang="fr-FR" sz="3200" dirty="0" err="1"/>
              <a:t>evidentiary</a:t>
            </a:r>
            <a:r>
              <a:rPr lang="fr-FR" sz="3200" dirty="0"/>
              <a:t> </a:t>
            </a:r>
            <a:r>
              <a:rPr lang="fr-FR" sz="3200" dirty="0" err="1"/>
              <a:t>hearings</a:t>
            </a:r>
            <a:r>
              <a:rPr lang="fr-FR" sz="3200" dirty="0"/>
              <a:t>?</a:t>
            </a:r>
            <a:br>
              <a:rPr lang="fr-FR" sz="3200" dirty="0"/>
            </a:b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84" y="6356350"/>
            <a:ext cx="1411357" cy="2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5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575582"/>
            <a:ext cx="10515600" cy="460138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When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the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special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technology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of the dispute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itself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requires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it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Not for </a:t>
            </a:r>
            <a:r>
              <a:rPr lang="fr-FR" sz="2000" i="1" dirty="0" err="1">
                <a:latin typeface="Gulim" panose="020B0600000101010101" pitchFamily="34" charset="-127"/>
                <a:ea typeface="Gulim" panose="020B0600000101010101" pitchFamily="34" charset="-127"/>
              </a:rPr>
              <a:t>presentation</a:t>
            </a:r>
            <a:r>
              <a:rPr lang="fr-FR" sz="2000" i="1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i="1" dirty="0" err="1">
                <a:latin typeface="Gulim" panose="020B0600000101010101" pitchFamily="34" charset="-127"/>
                <a:ea typeface="Gulim" panose="020B0600000101010101" pitchFamily="34" charset="-127"/>
              </a:rPr>
              <a:t>technology</a:t>
            </a:r>
            <a:r>
              <a:rPr lang="fr-FR" sz="2000" i="1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or </a:t>
            </a:r>
            <a:r>
              <a:rPr lang="fr-FR" sz="2000" i="1" dirty="0" err="1">
                <a:latin typeface="Gulim" panose="020B0600000101010101" pitchFamily="34" charset="-127"/>
                <a:ea typeface="Gulim" panose="020B0600000101010101" pitchFamily="34" charset="-127"/>
              </a:rPr>
              <a:t>preparation</a:t>
            </a:r>
            <a:r>
              <a:rPr lang="fr-FR" sz="2000" i="1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i="1" dirty="0" err="1">
                <a:latin typeface="Gulim" panose="020B0600000101010101" pitchFamily="34" charset="-127"/>
                <a:ea typeface="Gulim" panose="020B0600000101010101" pitchFamily="34" charset="-127"/>
              </a:rPr>
              <a:t>technology</a:t>
            </a:r>
            <a:endParaRPr lang="fr-FR" sz="2000" i="1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Party experts are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usually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enough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for the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fact-finder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Sometimes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party experts not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very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good or in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disagreement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Electronically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Stored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Information ESI experts</a:t>
            </a: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eDiscovery disputes</a:t>
            </a: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Authentication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disputes</a:t>
            </a:r>
          </a:p>
          <a:p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008"/>
            <a:ext cx="10515600" cy="961924"/>
          </a:xfrm>
        </p:spPr>
        <p:txBody>
          <a:bodyPr>
            <a:normAutofit fontScale="90000"/>
          </a:bodyPr>
          <a:lstStyle/>
          <a:p>
            <a:r>
              <a:rPr lang="fr-FR" sz="3200" dirty="0" err="1"/>
              <a:t>Increased</a:t>
            </a:r>
            <a:r>
              <a:rPr lang="fr-FR" sz="3200" dirty="0"/>
              <a:t> </a:t>
            </a:r>
            <a:r>
              <a:rPr lang="fr-FR" sz="3200" dirty="0" err="1"/>
              <a:t>need</a:t>
            </a:r>
            <a:r>
              <a:rPr lang="fr-FR" sz="3200" dirty="0"/>
              <a:t> for </a:t>
            </a:r>
            <a:r>
              <a:rPr lang="fr-FR" sz="3200" dirty="0" err="1"/>
              <a:t>judges</a:t>
            </a:r>
            <a:r>
              <a:rPr lang="fr-FR" sz="3200" dirty="0"/>
              <a:t>, </a:t>
            </a:r>
            <a:r>
              <a:rPr lang="fr-FR" sz="3200" dirty="0" err="1"/>
              <a:t>arbitrators</a:t>
            </a:r>
            <a:r>
              <a:rPr lang="fr-FR" sz="3200" dirty="0"/>
              <a:t> to appoint </a:t>
            </a:r>
            <a:r>
              <a:rPr lang="fr-FR" sz="3200" dirty="0" err="1"/>
              <a:t>their</a:t>
            </a:r>
            <a:r>
              <a:rPr lang="fr-FR" sz="3200" dirty="0"/>
              <a:t> </a:t>
            </a:r>
            <a:r>
              <a:rPr lang="fr-FR" sz="3200" dirty="0" err="1"/>
              <a:t>own</a:t>
            </a:r>
            <a:r>
              <a:rPr lang="fr-FR" sz="3200" dirty="0"/>
              <a:t> </a:t>
            </a:r>
            <a:r>
              <a:rPr lang="fr-FR" sz="3200" dirty="0" err="1"/>
              <a:t>neutral</a:t>
            </a:r>
            <a:r>
              <a:rPr lang="fr-FR" sz="3200" dirty="0"/>
              <a:t> </a:t>
            </a:r>
            <a:r>
              <a:rPr lang="fr-FR" sz="3200" dirty="0" err="1"/>
              <a:t>technology</a:t>
            </a:r>
            <a:r>
              <a:rPr lang="fr-FR" sz="3200" dirty="0"/>
              <a:t> experts?</a:t>
            </a:r>
            <a:br>
              <a:rPr lang="fr-FR" sz="3200" dirty="0"/>
            </a:b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84" y="6356350"/>
            <a:ext cx="1411357" cy="2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22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9887" y="1584556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Positive to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very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positive impact: 37%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No real change: 55%</a:t>
            </a:r>
          </a:p>
          <a:p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Negative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to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very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negative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impact: 8%</a:t>
            </a:r>
          </a:p>
          <a:p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Parties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usually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stipulate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documents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submitted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solve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problems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prior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to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hearing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Usually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beneficial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footprints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for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electronic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documents,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metadata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etc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May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need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forensic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expert to catch document or photo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altering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Many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lawyers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just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accept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authenticity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of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evidence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Corroborate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when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in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doubt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Not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many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«original » documents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submitted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anymore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Risk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from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number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of 3rd party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vendors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involved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Blockchain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may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have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strong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impact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here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1020113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New </a:t>
            </a:r>
            <a:r>
              <a:rPr lang="fr-FR" sz="3200" dirty="0" err="1"/>
              <a:t>technology</a:t>
            </a:r>
            <a:r>
              <a:rPr lang="fr-FR" sz="3200" dirty="0"/>
              <a:t> </a:t>
            </a:r>
            <a:r>
              <a:rPr lang="fr-FR" sz="3200" dirty="0" err="1"/>
              <a:t>impacted</a:t>
            </a:r>
            <a:r>
              <a:rPr lang="fr-FR" sz="3200" dirty="0"/>
              <a:t> </a:t>
            </a:r>
            <a:r>
              <a:rPr lang="fr-FR" sz="3200" dirty="0" err="1"/>
              <a:t>authentication</a:t>
            </a:r>
            <a:r>
              <a:rPr lang="fr-FR" sz="3200" dirty="0"/>
              <a:t>, </a:t>
            </a:r>
            <a:r>
              <a:rPr lang="fr-FR" sz="3200" dirty="0" err="1"/>
              <a:t>chain</a:t>
            </a:r>
            <a:r>
              <a:rPr lang="fr-FR" sz="3200" dirty="0"/>
              <a:t> of </a:t>
            </a:r>
            <a:r>
              <a:rPr lang="fr-FR" sz="3200" dirty="0" err="1"/>
              <a:t>custody</a:t>
            </a:r>
            <a:r>
              <a:rPr lang="fr-FR" sz="3200" dirty="0"/>
              <a:t>, control, or </a:t>
            </a:r>
            <a:r>
              <a:rPr lang="fr-FR" sz="3200" dirty="0" err="1"/>
              <a:t>other</a:t>
            </a:r>
            <a:r>
              <a:rPr lang="fr-FR" sz="3200" dirty="0"/>
              <a:t> </a:t>
            </a:r>
            <a:r>
              <a:rPr lang="fr-FR" sz="3200" dirty="0" err="1"/>
              <a:t>substantiation</a:t>
            </a:r>
            <a:r>
              <a:rPr lang="fr-FR" sz="3200" dirty="0"/>
              <a:t>?</a:t>
            </a:r>
            <a:br>
              <a:rPr lang="fr-FR" sz="3200" dirty="0"/>
            </a:b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84" y="6356350"/>
            <a:ext cx="1411357" cy="2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119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IFCLA2018Paris-ICDR IJ</Template>
  <TotalTime>0</TotalTime>
  <Words>923</Words>
  <Application>Microsoft Office PowerPoint</Application>
  <PresentationFormat>Grand écran</PresentationFormat>
  <Paragraphs>180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Gulim</vt:lpstr>
      <vt:lpstr>Arial</vt:lpstr>
      <vt:lpstr>Calibri</vt:lpstr>
      <vt:lpstr>Thème Office</vt:lpstr>
      <vt:lpstr>Présentation PowerPoint</vt:lpstr>
      <vt:lpstr>Lawyers, Arbitrators Surveyed: Technology and Cases</vt:lpstr>
      <vt:lpstr>Technology Disputes Are On The Increase</vt:lpstr>
      <vt:lpstr>Technology Disputes Are Diverse </vt:lpstr>
      <vt:lpstr>Technologies with greatest impact on advocacy and presentation of evidence? </vt:lpstr>
      <vt:lpstr>Hardware and Software Mentions </vt:lpstr>
      <vt:lpstr>Impact of technology on efficiency of evidentiary hearings? </vt:lpstr>
      <vt:lpstr>Increased need for judges, arbitrators to appoint their own neutral technology experts? </vt:lpstr>
      <vt:lpstr>New technology impacted authentication, chain of custody, control, or other substantiation? </vt:lpstr>
      <vt:lpstr>How proficient in use of technology are advocates you see in court or in arbitration? </vt:lpstr>
      <vt:lpstr>Technology tools used to help evaluate evidence or decide damages </vt:lpstr>
      <vt:lpstr>Technology has created challenges or risks for advocates</vt:lpstr>
      <vt:lpstr>Arbitration Clauses to Manage ESI—July, 2018</vt:lpstr>
      <vt:lpstr>AAA/ICDR Cybersecurity Guidelines Arbitrators/Mediators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lwa</dc:creator>
  <cp:lastModifiedBy>lwa</cp:lastModifiedBy>
  <cp:revision>1</cp:revision>
  <dcterms:created xsi:type="dcterms:W3CDTF">2018-06-01T10:41:08Z</dcterms:created>
  <dcterms:modified xsi:type="dcterms:W3CDTF">2018-06-01T10:41:55Z</dcterms:modified>
</cp:coreProperties>
</file>